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73" r:id="rId4"/>
    <p:sldId id="275" r:id="rId5"/>
    <p:sldId id="257" r:id="rId6"/>
    <p:sldId id="274" r:id="rId7"/>
    <p:sldId id="268" r:id="rId8"/>
    <p:sldId id="266" r:id="rId9"/>
    <p:sldId id="271" r:id="rId10"/>
    <p:sldId id="258" r:id="rId11"/>
    <p:sldId id="260" r:id="rId12"/>
    <p:sldId id="259" r:id="rId13"/>
    <p:sldId id="262" r:id="rId14"/>
    <p:sldId id="269" r:id="rId15"/>
    <p:sldId id="263" r:id="rId16"/>
    <p:sldId id="270" r:id="rId17"/>
  </p:sldIdLst>
  <p:sldSz cx="9144000" cy="6858000" type="screen4x3"/>
  <p:notesSz cx="7010400" cy="92964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76" d="100"/>
          <a:sy n="76" d="100"/>
        </p:scale>
        <p:origin x="-35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08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041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5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47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37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082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42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345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921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735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718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27B66-EA4B-43E1-8A92-F8183EBE9920}" type="datetimeFigureOut">
              <a:rPr lang="en-US" smtClean="0"/>
              <a:t>2/1/2016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84298-15AC-4C2B-A130-DF4671AE26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549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wmf"/><Relationship Id="rId2" Type="http://schemas.openxmlformats.org/officeDocument/2006/relationships/tags" Target="../tags/tag1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slideLayout" Target="../slideLayouts/slideLayout1.xml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8.wmf"/><Relationship Id="rId2" Type="http://schemas.openxmlformats.org/officeDocument/2006/relationships/tags" Target="../tags/tag1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27.wmf"/><Relationship Id="rId4" Type="http://schemas.openxmlformats.org/officeDocument/2006/relationships/image" Target="../media/image29.png"/><Relationship Id="rId9" Type="http://schemas.openxmlformats.org/officeDocument/2006/relationships/oleObject" Target="../embeddings/oleObject2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wmf"/><Relationship Id="rId2" Type="http://schemas.openxmlformats.org/officeDocument/2006/relationships/tags" Target="../tags/tag15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8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wmf"/><Relationship Id="rId12" Type="http://schemas.openxmlformats.org/officeDocument/2006/relationships/oleObject" Target="../embeddings/oleObject8.bin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5" Type="http://schemas.openxmlformats.org/officeDocument/2006/relationships/image" Target="../media/image9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4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4.bin"/><Relationship Id="rId2" Type="http://schemas.openxmlformats.org/officeDocument/2006/relationships/tags" Target="../tags/tag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wmf"/><Relationship Id="rId2" Type="http://schemas.openxmlformats.org/officeDocument/2006/relationships/tags" Target="../tags/tag9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295400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 </a:t>
            </a:r>
            <a:r>
              <a:rPr lang="en-US" b="1" u="sng" dirty="0" smtClean="0">
                <a:solidFill>
                  <a:srgbClr val="7030A0"/>
                </a:solidFill>
              </a:rPr>
              <a:t>Algebra II</a:t>
            </a:r>
            <a:br>
              <a:rPr lang="en-US" b="1" u="sng" dirty="0" smtClean="0">
                <a:solidFill>
                  <a:srgbClr val="7030A0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>
                <a:solidFill>
                  <a:srgbClr val="0070C0"/>
                </a:solidFill>
              </a:rPr>
              <a:t/>
            </a:r>
            <a:br>
              <a:rPr lang="en-US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/>
            </a:r>
            <a:br>
              <a:rPr lang="en-US" dirty="0">
                <a:solidFill>
                  <a:srgbClr val="0070C0"/>
                </a:solidFill>
              </a:rPr>
            </a:b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80108" y="1219200"/>
            <a:ext cx="9296400" cy="1752600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Please record tonight’s homework</a:t>
            </a:r>
          </a:p>
          <a:p>
            <a:r>
              <a:rPr lang="en-US" sz="4400" dirty="0">
                <a:solidFill>
                  <a:srgbClr val="0070C0"/>
                </a:solidFill>
              </a:rPr>
              <a:t>S</a:t>
            </a:r>
            <a:r>
              <a:rPr lang="en-US" sz="4400" dirty="0" smtClean="0">
                <a:solidFill>
                  <a:srgbClr val="0070C0"/>
                </a:solidFill>
              </a:rPr>
              <a:t>tudy for Individual Test Tomorrow</a:t>
            </a:r>
          </a:p>
          <a:p>
            <a:r>
              <a:rPr lang="en-US" sz="4400" dirty="0" smtClean="0">
                <a:solidFill>
                  <a:srgbClr val="0070C0"/>
                </a:solidFill>
              </a:rPr>
              <a:t>(Stations and Hot Seat Posted on Wiki)</a:t>
            </a:r>
            <a:endParaRPr lang="en-US" sz="4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876800"/>
            <a:ext cx="9074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7030A0"/>
                </a:solidFill>
              </a:rPr>
              <a:t>Reminder: Chapter 2 Individual Test </a:t>
            </a:r>
            <a:r>
              <a:rPr lang="en-US" sz="3200" dirty="0" smtClean="0">
                <a:solidFill>
                  <a:srgbClr val="7030A0"/>
                </a:solidFill>
              </a:rPr>
              <a:t>Wednesday 2/3/16</a:t>
            </a:r>
            <a:endParaRPr lang="en-US" sz="3200" dirty="0" smtClean="0">
              <a:solidFill>
                <a:srgbClr val="7030A0"/>
              </a:solidFill>
            </a:endParaRPr>
          </a:p>
          <a:p>
            <a:pPr algn="ctr"/>
            <a:endParaRPr lang="en-US" sz="3200" dirty="0" smtClean="0">
              <a:solidFill>
                <a:srgbClr val="7030A0"/>
              </a:solidFill>
            </a:endParaRPr>
          </a:p>
          <a:p>
            <a:pPr algn="ctr"/>
            <a:r>
              <a:rPr lang="en-US" sz="3200" dirty="0" smtClean="0">
                <a:solidFill>
                  <a:srgbClr val="7030A0"/>
                </a:solidFill>
              </a:rPr>
              <a:t>Review Session today 2:16 to 3pm </a:t>
            </a:r>
          </a:p>
          <a:p>
            <a:pPr algn="ctr"/>
            <a:endParaRPr lang="en-US" sz="3200" dirty="0">
              <a:solidFill>
                <a:srgbClr val="7030A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057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938021"/>
            <a:ext cx="6705600" cy="432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7" y="221673"/>
            <a:ext cx="906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Give the equations and domain of the graph below:</a:t>
            </a:r>
            <a:endParaRPr lang="en-US" sz="4400" dirty="0">
              <a:solidFill>
                <a:srgbClr val="7030A0"/>
              </a:solidFill>
            </a:endParaRPr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27" y="5056909"/>
            <a:ext cx="4419600" cy="1552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Connector 11"/>
          <p:cNvCxnSpPr/>
          <p:nvPr/>
        </p:nvCxnSpPr>
        <p:spPr>
          <a:xfrm flipV="1">
            <a:off x="2438400" y="4572000"/>
            <a:ext cx="152400" cy="38100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438400" y="4980708"/>
            <a:ext cx="457200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8763000" y="2171700"/>
            <a:ext cx="374073" cy="19050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8804562" y="2382982"/>
            <a:ext cx="339438" cy="22860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73231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85800"/>
            <a:ext cx="9220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Find the equation in graphing form of a parabola with a vertex at (2, </a:t>
            </a:r>
            <a:r>
              <a:rPr lang="en-US" sz="4400" dirty="0">
                <a:solidFill>
                  <a:srgbClr val="7030A0"/>
                </a:solidFill>
              </a:rPr>
              <a:t>3</a:t>
            </a:r>
            <a:r>
              <a:rPr lang="en-US" sz="4400" dirty="0" smtClean="0">
                <a:solidFill>
                  <a:srgbClr val="7030A0"/>
                </a:solidFill>
              </a:rPr>
              <a:t>) and passes through the ordered pair (5, 6)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239299"/>
              </p:ext>
            </p:extLst>
          </p:nvPr>
        </p:nvGraphicFramePr>
        <p:xfrm>
          <a:off x="1219200" y="3276600"/>
          <a:ext cx="6299200" cy="2323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4" imgW="1066680" imgH="393480" progId="Equation.3">
                  <p:embed/>
                </p:oleObj>
              </mc:Choice>
              <mc:Fallback>
                <p:oleObj name="Equation" r:id="rId4" imgW="1066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276600"/>
                        <a:ext cx="6299200" cy="23239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8715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85800"/>
            <a:ext cx="922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Describe the transformation from the parent function 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559713"/>
              </p:ext>
            </p:extLst>
          </p:nvPr>
        </p:nvGraphicFramePr>
        <p:xfrm>
          <a:off x="3733800" y="1295400"/>
          <a:ext cx="14478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Equation" r:id="rId4" imgW="393480" imgH="393480" progId="Equation.3">
                  <p:embed/>
                </p:oleObj>
              </mc:Choice>
              <mc:Fallback>
                <p:oleObj name="Equation" r:id="rId4" imgW="39348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3800" y="1295400"/>
                        <a:ext cx="1447800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64044"/>
              </p:ext>
            </p:extLst>
          </p:nvPr>
        </p:nvGraphicFramePr>
        <p:xfrm>
          <a:off x="2667000" y="2971800"/>
          <a:ext cx="3363912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Equation" r:id="rId6" imgW="914400" imgH="393480" progId="Equation.3">
                  <p:embed/>
                </p:oleObj>
              </mc:Choice>
              <mc:Fallback>
                <p:oleObj name="Equation" r:id="rId6" imgW="91440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971800"/>
                        <a:ext cx="3363912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927" y="4800600"/>
            <a:ext cx="8915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Reflection over the x-axis , shift locator point right 2 units and up 9 (asymptotes at x = 2 and y= 9)</a:t>
            </a:r>
            <a:endParaRPr lang="en-US" sz="4000" dirty="0">
              <a:solidFill>
                <a:srgbClr val="7030A0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67785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056799"/>
            <a:ext cx="7772400" cy="1470025"/>
          </a:xfrm>
        </p:spPr>
        <p:txBody>
          <a:bodyPr/>
          <a:lstStyle/>
          <a:p>
            <a:r>
              <a:rPr lang="en-US" dirty="0" smtClean="0"/>
              <a:t>Find f(-x) &amp; -f(x) then state if the function is odd/ even / neither.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540679"/>
            <a:ext cx="6629400" cy="428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240763"/>
              </p:ext>
            </p:extLst>
          </p:nvPr>
        </p:nvGraphicFramePr>
        <p:xfrm>
          <a:off x="2895600" y="189024"/>
          <a:ext cx="45275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0" name="Equation" r:id="rId5" imgW="1180800" imgH="228600" progId="Equation.3">
                  <p:embed/>
                </p:oleObj>
              </mc:Choice>
              <mc:Fallback>
                <p:oleObj name="Equation" r:id="rId5" imgW="1180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95600" y="189024"/>
                        <a:ext cx="45275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20091" y="242454"/>
            <a:ext cx="327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Given</a:t>
            </a:r>
            <a:endParaRPr lang="en-US" sz="44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141709"/>
              </p:ext>
            </p:extLst>
          </p:nvPr>
        </p:nvGraphicFramePr>
        <p:xfrm>
          <a:off x="3200400" y="2540679"/>
          <a:ext cx="544353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1" name="Equation" r:id="rId7" imgW="2044440" imgH="228600" progId="Equation.3">
                  <p:embed/>
                </p:oleObj>
              </mc:Choice>
              <mc:Fallback>
                <p:oleObj name="Equation" r:id="rId7" imgW="204444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540679"/>
                        <a:ext cx="5443537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720329"/>
              </p:ext>
            </p:extLst>
          </p:nvPr>
        </p:nvGraphicFramePr>
        <p:xfrm>
          <a:off x="3276600" y="4075885"/>
          <a:ext cx="5105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2" name="Equation" r:id="rId9" imgW="1917360" imgH="228600" progId="Equation.3">
                  <p:embed/>
                </p:oleObj>
              </mc:Choice>
              <mc:Fallback>
                <p:oleObj name="Equation" r:id="rId9" imgW="191736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075885"/>
                        <a:ext cx="51054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456002"/>
              </p:ext>
            </p:extLst>
          </p:nvPr>
        </p:nvGraphicFramePr>
        <p:xfrm>
          <a:off x="2895600" y="5638800"/>
          <a:ext cx="3160712" cy="821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3" name="Equation" r:id="rId11" imgW="685800" imgH="177480" progId="Equation.3">
                  <p:embed/>
                </p:oleObj>
              </mc:Choice>
              <mc:Fallback>
                <p:oleObj name="Equation" r:id="rId11" imgW="68580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638800"/>
                        <a:ext cx="3160712" cy="8217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92998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52400"/>
            <a:ext cx="937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Use inverses to solve for the </a:t>
            </a:r>
            <a:r>
              <a:rPr lang="en-US" sz="3600" u="sng" dirty="0" smtClean="0">
                <a:solidFill>
                  <a:srgbClr val="7030A0"/>
                </a:solidFill>
              </a:rPr>
              <a:t>exact</a:t>
            </a:r>
            <a:r>
              <a:rPr lang="en-US" sz="3600" dirty="0" smtClean="0">
                <a:solidFill>
                  <a:srgbClr val="7030A0"/>
                </a:solidFill>
              </a:rPr>
              <a:t> x-intercepts.</a:t>
            </a:r>
            <a:endParaRPr lang="en-US" sz="3600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211892"/>
              </p:ext>
            </p:extLst>
          </p:nvPr>
        </p:nvGraphicFramePr>
        <p:xfrm>
          <a:off x="1600200" y="798731"/>
          <a:ext cx="570865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6" name="Equation" r:id="rId4" imgW="1104840" imgH="228600" progId="Equation.3">
                  <p:embed/>
                </p:oleObj>
              </mc:Choice>
              <mc:Fallback>
                <p:oleObj name="Equation" r:id="rId4" imgW="110484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0200" y="798731"/>
                        <a:ext cx="570865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635780"/>
              </p:ext>
            </p:extLst>
          </p:nvPr>
        </p:nvGraphicFramePr>
        <p:xfrm>
          <a:off x="1524000" y="2590800"/>
          <a:ext cx="4200525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7" name="Equation" r:id="rId6" imgW="812520" imgH="215640" progId="Equation.3">
                  <p:embed/>
                </p:oleObj>
              </mc:Choice>
              <mc:Fallback>
                <p:oleObj name="Equation" r:id="rId6" imgW="812520" imgH="215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590800"/>
                        <a:ext cx="4200525" cy="111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067163"/>
              </p:ext>
            </p:extLst>
          </p:nvPr>
        </p:nvGraphicFramePr>
        <p:xfrm>
          <a:off x="3273425" y="4137025"/>
          <a:ext cx="852488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8" name="Equation" r:id="rId8" imgW="164880" imgH="177480" progId="Equation.3">
                  <p:embed/>
                </p:oleObj>
              </mc:Choice>
              <mc:Fallback>
                <p:oleObj name="Equation" r:id="rId8" imgW="16488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3425" y="4137025"/>
                        <a:ext cx="852488" cy="91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340190"/>
              </p:ext>
            </p:extLst>
          </p:nvPr>
        </p:nvGraphicFramePr>
        <p:xfrm>
          <a:off x="1481138" y="5334000"/>
          <a:ext cx="4133850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9" name="Equation" r:id="rId10" imgW="799920" imgH="215640" progId="Equation.3">
                  <p:embed/>
                </p:oleObj>
              </mc:Choice>
              <mc:Fallback>
                <p:oleObj name="Equation" r:id="rId10" imgW="799920" imgH="215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1138" y="5334000"/>
                        <a:ext cx="4133850" cy="111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78291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534400" cy="86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69930"/>
            <a:ext cx="8458200" cy="73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4999"/>
            <a:ext cx="3852862" cy="173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345" y="3352800"/>
            <a:ext cx="4542422" cy="331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05600" y="17526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Or decimals!</a:t>
            </a: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516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534400" cy="86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69930"/>
            <a:ext cx="8458200" cy="73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33" y="1904999"/>
            <a:ext cx="8743267" cy="169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886200"/>
            <a:ext cx="3781425" cy="261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046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Algebra </a:t>
            </a:r>
            <a:r>
              <a:rPr lang="en-US" b="1" u="sng" dirty="0" smtClean="0">
                <a:solidFill>
                  <a:srgbClr val="7030A0"/>
                </a:solidFill>
              </a:rPr>
              <a:t>II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2 Study Team Strategy</a:t>
            </a:r>
            <a:br>
              <a:rPr lang="en-US" dirty="0" smtClean="0"/>
            </a:br>
            <a:r>
              <a:rPr lang="en-US" dirty="0" smtClean="0"/>
              <a:t>Hot Seat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0" y="5257800"/>
            <a:ext cx="9144000" cy="1752600"/>
          </a:xfrm>
        </p:spPr>
        <p:txBody>
          <a:bodyPr/>
          <a:lstStyle/>
          <a:p>
            <a:r>
              <a:rPr lang="en-US" b="1" u="sng" dirty="0" smtClean="0">
                <a:solidFill>
                  <a:srgbClr val="7030A0"/>
                </a:solidFill>
              </a:rPr>
              <a:t>Objective</a:t>
            </a:r>
            <a:r>
              <a:rPr lang="en-US" dirty="0" smtClean="0">
                <a:solidFill>
                  <a:srgbClr val="7030A0"/>
                </a:solidFill>
              </a:rPr>
              <a:t>: Prepare for the Chapter 2 Individual Test Tomorrow</a:t>
            </a:r>
            <a:endParaRPr lang="en-US" dirty="0">
              <a:solidFill>
                <a:srgbClr val="7030A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423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85800"/>
            <a:ext cx="9220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Write a quadratic equation for a graph opening downward, compressed vertically by a factor of 1/4, with a vertex at (6, -2)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342320"/>
              </p:ext>
            </p:extLst>
          </p:nvPr>
        </p:nvGraphicFramePr>
        <p:xfrm>
          <a:off x="1447800" y="4191000"/>
          <a:ext cx="5905500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Equation" r:id="rId4" imgW="1180800" imgH="393480" progId="Equation.3">
                  <p:embed/>
                </p:oleObj>
              </mc:Choice>
              <mc:Fallback>
                <p:oleObj name="Equation" r:id="rId4" imgW="118080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7800" y="4191000"/>
                        <a:ext cx="5905500" cy="196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30569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85800"/>
            <a:ext cx="9220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Write a quadratic equation of a parabola (in graphing form) with vertex at (3, 4) &amp; passing through the ordered pair (5, 3) 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746920"/>
              </p:ext>
            </p:extLst>
          </p:nvPr>
        </p:nvGraphicFramePr>
        <p:xfrm>
          <a:off x="1447800" y="4191000"/>
          <a:ext cx="5905500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" name="Equation" r:id="rId4" imgW="1180800" imgH="393480" progId="Equation.3">
                  <p:embed/>
                </p:oleObj>
              </mc:Choice>
              <mc:Fallback>
                <p:oleObj name="Equation" r:id="rId4" imgW="118080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7800" y="4191000"/>
                        <a:ext cx="5905500" cy="196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33554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85800"/>
            <a:ext cx="9220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Write an absolute value equation for a graph opening upward, stretched by a factor of 3, with a vertex at (-7, 3)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393971"/>
              </p:ext>
            </p:extLst>
          </p:nvPr>
        </p:nvGraphicFramePr>
        <p:xfrm>
          <a:off x="2590800" y="3657600"/>
          <a:ext cx="4445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Equation" r:id="rId4" imgW="888840" imgH="253800" progId="Equation.3">
                  <p:embed/>
                </p:oleObj>
              </mc:Choice>
              <mc:Fallback>
                <p:oleObj name="Equation" r:id="rId4" imgW="88884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0800" y="3657600"/>
                        <a:ext cx="4445000" cy="127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53706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4636" y="152400"/>
            <a:ext cx="92548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</a:rPr>
              <a:t>Use averaging the intercepts to find the vertex, then graph the equation.   </a:t>
            </a:r>
            <a:r>
              <a:rPr lang="en-US" sz="4800" b="1" u="sng" dirty="0" smtClean="0">
                <a:solidFill>
                  <a:srgbClr val="7030A0"/>
                </a:solidFill>
              </a:rPr>
              <a:t>SHOW ALL WORK</a:t>
            </a:r>
            <a:r>
              <a:rPr lang="en-US" sz="4800" dirty="0" smtClean="0">
                <a:solidFill>
                  <a:srgbClr val="7030A0"/>
                </a:solidFill>
              </a:rPr>
              <a:t>!</a:t>
            </a:r>
            <a:endParaRPr lang="en-US" sz="48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276682"/>
              </p:ext>
            </p:extLst>
          </p:nvPr>
        </p:nvGraphicFramePr>
        <p:xfrm>
          <a:off x="4592782" y="1677505"/>
          <a:ext cx="38862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1" name="Equation" r:id="rId4" imgW="914400" imgH="203040" progId="Equation.3">
                  <p:embed/>
                </p:oleObj>
              </mc:Choice>
              <mc:Fallback>
                <p:oleObj name="Equation" r:id="rId4" imgW="9144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92782" y="1677505"/>
                        <a:ext cx="3886200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803612"/>
              </p:ext>
            </p:extLst>
          </p:nvPr>
        </p:nvGraphicFramePr>
        <p:xfrm>
          <a:off x="4419600" y="2667000"/>
          <a:ext cx="437197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2" name="Equation" r:id="rId6" imgW="1028520" imgH="203040" progId="Equation.3">
                  <p:embed/>
                </p:oleObj>
              </mc:Choice>
              <mc:Fallback>
                <p:oleObj name="Equation" r:id="rId6" imgW="102852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667000"/>
                        <a:ext cx="4371975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809546"/>
              </p:ext>
            </p:extLst>
          </p:nvPr>
        </p:nvGraphicFramePr>
        <p:xfrm>
          <a:off x="5181600" y="3581400"/>
          <a:ext cx="23209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3" name="Equation" r:id="rId8" imgW="545760" imgH="203040" progId="Equation.3">
                  <p:embed/>
                </p:oleObj>
              </mc:Choice>
              <mc:Fallback>
                <p:oleObj name="Equation" r:id="rId8" imgW="54576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581400"/>
                        <a:ext cx="2320925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813158"/>
              </p:ext>
            </p:extLst>
          </p:nvPr>
        </p:nvGraphicFramePr>
        <p:xfrm>
          <a:off x="228601" y="4343400"/>
          <a:ext cx="3124200" cy="1108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4" name="Equation" r:id="rId10" imgW="1180800" imgH="419040" progId="Equation.3">
                  <p:embed/>
                </p:oleObj>
              </mc:Choice>
              <mc:Fallback>
                <p:oleObj name="Equation" r:id="rId10" imgW="1180800" imgH="419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1" y="4343400"/>
                        <a:ext cx="3124200" cy="1108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587833"/>
              </p:ext>
            </p:extLst>
          </p:nvPr>
        </p:nvGraphicFramePr>
        <p:xfrm>
          <a:off x="4724400" y="4572000"/>
          <a:ext cx="4046361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5" name="Equation" r:id="rId12" imgW="1574640" imgH="228600" progId="Equation.3">
                  <p:embed/>
                </p:oleObj>
              </mc:Choice>
              <mc:Fallback>
                <p:oleObj name="Equation" r:id="rId12" imgW="157464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572000"/>
                        <a:ext cx="4046361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956348"/>
              </p:ext>
            </p:extLst>
          </p:nvPr>
        </p:nvGraphicFramePr>
        <p:xfrm>
          <a:off x="2590800" y="5791200"/>
          <a:ext cx="4740549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6" name="Equation" r:id="rId14" imgW="1091880" imgH="203040" progId="Equation.3">
                  <p:embed/>
                </p:oleObj>
              </mc:Choice>
              <mc:Fallback>
                <p:oleObj name="Equation" r:id="rId14" imgW="1091880" imgH="203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791200"/>
                        <a:ext cx="4740549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74520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417"/>
            <a:ext cx="9067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/>
              <a:t>I</a:t>
            </a:r>
            <a:r>
              <a:rPr lang="en-US" sz="5400" dirty="0" smtClean="0"/>
              <a:t>dentify the vertex, exact x-intercepts, and draw the graph:</a:t>
            </a:r>
            <a:endParaRPr lang="en-US" sz="5400" dirty="0"/>
          </a:p>
          <a:p>
            <a:r>
              <a:rPr lang="en-US" sz="5400" dirty="0"/>
              <a:t>  </a:t>
            </a:r>
            <a:r>
              <a:rPr lang="en-US" sz="5400" dirty="0" smtClean="0"/>
              <a:t>           </a:t>
            </a:r>
            <a:r>
              <a:rPr lang="en-US" sz="5400" dirty="0"/>
              <a:t> </a:t>
            </a:r>
            <a:r>
              <a:rPr lang="en-US" dirty="0"/>
              <a:t>               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489343"/>
              </p:ext>
            </p:extLst>
          </p:nvPr>
        </p:nvGraphicFramePr>
        <p:xfrm>
          <a:off x="1371600" y="1828800"/>
          <a:ext cx="5578475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2" name="Equation" r:id="rId4" imgW="1079280" imgH="228600" progId="Equation.3">
                  <p:embed/>
                </p:oleObj>
              </mc:Choice>
              <mc:Fallback>
                <p:oleObj name="Equation" r:id="rId4" imgW="10792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1600" y="1828800"/>
                        <a:ext cx="5578475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648436"/>
              </p:ext>
            </p:extLst>
          </p:nvPr>
        </p:nvGraphicFramePr>
        <p:xfrm>
          <a:off x="0" y="3124200"/>
          <a:ext cx="4114800" cy="878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3" name="Equation" r:id="rId6" imgW="952200" imgH="203040" progId="Equation.3">
                  <p:embed/>
                </p:oleObj>
              </mc:Choice>
              <mc:Fallback>
                <p:oleObj name="Equation" r:id="rId6" imgW="95220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124200"/>
                        <a:ext cx="4114800" cy="8787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056333"/>
              </p:ext>
            </p:extLst>
          </p:nvPr>
        </p:nvGraphicFramePr>
        <p:xfrm>
          <a:off x="0" y="3810000"/>
          <a:ext cx="4343400" cy="941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4" name="Equation" r:id="rId8" imgW="1054080" imgH="228600" progId="Equation.3">
                  <p:embed/>
                </p:oleObj>
              </mc:Choice>
              <mc:Fallback>
                <p:oleObj name="Equation" r:id="rId8" imgW="105408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810000"/>
                        <a:ext cx="4343400" cy="9415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321592"/>
              </p:ext>
            </p:extLst>
          </p:nvPr>
        </p:nvGraphicFramePr>
        <p:xfrm>
          <a:off x="21771" y="4572000"/>
          <a:ext cx="3135086" cy="92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5" name="Equation" r:id="rId10" imgW="774360" imgH="228600" progId="Equation.3">
                  <p:embed/>
                </p:oleObj>
              </mc:Choice>
              <mc:Fallback>
                <p:oleObj name="Equation" r:id="rId10" imgW="77436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71" y="4572000"/>
                        <a:ext cx="3135086" cy="924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997742"/>
              </p:ext>
            </p:extLst>
          </p:nvPr>
        </p:nvGraphicFramePr>
        <p:xfrm>
          <a:off x="50800" y="5562600"/>
          <a:ext cx="308292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6" name="Equation" r:id="rId12" imgW="761760" imgH="266400" progId="Equation.3">
                  <p:embed/>
                </p:oleObj>
              </mc:Choice>
              <mc:Fallback>
                <p:oleObj name="Equation" r:id="rId12" imgW="761760" imgH="26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" y="5562600"/>
                        <a:ext cx="3082925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836518"/>
              </p:ext>
            </p:extLst>
          </p:nvPr>
        </p:nvGraphicFramePr>
        <p:xfrm>
          <a:off x="5105400" y="5715000"/>
          <a:ext cx="3390900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7" name="Equation" r:id="rId14" imgW="838080" imgH="228600" progId="Equation.3">
                  <p:embed/>
                </p:oleObj>
              </mc:Choice>
              <mc:Fallback>
                <p:oleObj name="Equation" r:id="rId14" imgW="83808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5715000"/>
                        <a:ext cx="3390900" cy="925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11209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0782" y="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7030A0"/>
                </a:solidFill>
              </a:rPr>
              <a:t>Write an equation for each parabola described below. </a:t>
            </a:r>
          </a:p>
          <a:p>
            <a:r>
              <a:rPr lang="en-US" sz="4000" dirty="0" smtClean="0"/>
              <a:t>a.</a:t>
            </a:r>
            <a:r>
              <a:rPr lang="en-US" sz="4000" dirty="0"/>
              <a:t>        A parabola with a stretch factor of 4, with the vertex at (–5, 0</a:t>
            </a:r>
            <a:r>
              <a:rPr lang="en-US" sz="4000" dirty="0" smtClean="0"/>
              <a:t>).</a:t>
            </a:r>
          </a:p>
          <a:p>
            <a:endParaRPr lang="en-US" sz="4000" dirty="0" smtClean="0"/>
          </a:p>
          <a:p>
            <a:endParaRPr lang="en-US" sz="4000" dirty="0"/>
          </a:p>
          <a:p>
            <a:r>
              <a:rPr lang="en-US" sz="4000" dirty="0" smtClean="0"/>
              <a:t>b.</a:t>
            </a:r>
            <a:r>
              <a:rPr lang="en-US" sz="4000" dirty="0"/>
              <a:t>        A parabola with a vertex at (4, </a:t>
            </a:r>
            <a:r>
              <a:rPr lang="en-US" sz="4000" dirty="0" smtClean="0"/>
              <a:t>-2), </a:t>
            </a:r>
            <a:r>
              <a:rPr lang="en-US" sz="4000" dirty="0"/>
              <a:t>negative orientation, and a vertical </a:t>
            </a:r>
            <a:r>
              <a:rPr lang="en-US" sz="4000" dirty="0" smtClean="0"/>
              <a:t>stretch of 5.</a:t>
            </a:r>
            <a:endParaRPr lang="en-US" sz="40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812841"/>
              </p:ext>
            </p:extLst>
          </p:nvPr>
        </p:nvGraphicFramePr>
        <p:xfrm>
          <a:off x="2971800" y="2667000"/>
          <a:ext cx="36576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0" name="Equation" r:id="rId4" imgW="812520" imgH="228600" progId="Equation.3">
                  <p:embed/>
                </p:oleObj>
              </mc:Choice>
              <mc:Fallback>
                <p:oleObj name="Equation" r:id="rId4" imgW="8125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1800" y="2667000"/>
                        <a:ext cx="36576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171496"/>
              </p:ext>
            </p:extLst>
          </p:nvPr>
        </p:nvGraphicFramePr>
        <p:xfrm>
          <a:off x="2151063" y="5653088"/>
          <a:ext cx="48006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1" name="Equation" r:id="rId6" imgW="1066680" imgH="228600" progId="Equation.3">
                  <p:embed/>
                </p:oleObj>
              </mc:Choice>
              <mc:Fallback>
                <p:oleObj name="Equation" r:id="rId6" imgW="106668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1063" y="5653088"/>
                        <a:ext cx="48006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10044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8600"/>
            <a:ext cx="967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Draw a graph of the piecewise function:</a:t>
            </a:r>
            <a:endParaRPr lang="en-US" sz="4000" dirty="0">
              <a:solidFill>
                <a:srgbClr val="7030A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57268"/>
            <a:ext cx="7181848" cy="179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590800"/>
            <a:ext cx="5600700" cy="4073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266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OWBARVISIBLE" val="True"/>
  <p:tag name="CSVFORMAT" val="0"/>
  <p:tag name="COUNTDOWNSTYLE" val="-1"/>
  <p:tag name="COUNTDOWNSECONDS" val="10"/>
  <p:tag name="BACKUPSESSIONS" val="True"/>
  <p:tag name="REVIEWONLY" val="False"/>
  <p:tag name="RACEENDPOINTS" val="100"/>
  <p:tag name="PARTICIPANTSINLEADERBOARD" val="5"/>
  <p:tag name="BUBBLESIZEVISIBLE" val="True"/>
  <p:tag name="CUSTOMGRIDBACKCOLOR" val="-722948"/>
  <p:tag name="CUSTOMCELLBACKCOLOR3" val="-268652"/>
  <p:tag name="DISPLAYDEVICENUMBER" val="True"/>
  <p:tag name="AUTOSIZEGRID" val="True"/>
  <p:tag name="POLLINGCYCLE" val="2"/>
  <p:tag name="INCLUDENONRESPONDERS" val="False"/>
  <p:tag name="CORRECTPOINTVALUE" val="1"/>
  <p:tag name="ZEROBASED" val="False"/>
  <p:tag name="FIBDISPLAYRESULTS" val="True"/>
  <p:tag name="PRRESPONSE1" val="10"/>
  <p:tag name="PRRESPONSE5" val="6"/>
  <p:tag name="PRRESPONSE9" val="2"/>
  <p:tag name="TASKPANEKEY" val="668d66b1-40c0-49eb-a0b6-5bc19f29fafc"/>
  <p:tag name="USESECONDARYMONITOR" val="True"/>
  <p:tag name="ANSWERNOWTEXT" val="Answer Now"/>
  <p:tag name="INPUTSOURCE" val="1"/>
  <p:tag name="CHARTVALUEFORMAT" val="0%"/>
  <p:tag name="STDCHART" val="1"/>
  <p:tag name="TEAMSINLEADERBOARD" val="5"/>
  <p:tag name="BUBBLEGROUPING" val="3"/>
  <p:tag name="CUSTOMCELLBACKCOLOR2" val="-13395457"/>
  <p:tag name="DISPLAYDEVICEID" val="True"/>
  <p:tag name="GRIDPOSITION" val="1"/>
  <p:tag name="RESETCHARTS" val="True"/>
  <p:tag name="INCORRECTPOINTVALUE" val="0"/>
  <p:tag name="CHARTSCALE" val="True"/>
  <p:tag name="FIBDISPLAYKEYWORDS" val="True"/>
  <p:tag name="PRRESPONSE6" val="5"/>
  <p:tag name="SHOWFLASHWARNING" val="True"/>
  <p:tag name="EXPANDSHOWBAR" val="True"/>
  <p:tag name="RESPCOUNTERSTYLE" val="-1"/>
  <p:tag name="ALLOWDUPLICATES" val="False"/>
  <p:tag name="AUTOUPDATEALIASES" val="True"/>
  <p:tag name="MAXRESPONDERS" val="5"/>
  <p:tag name="CUSTOMCELLFORECOLOR" val="-16777216"/>
  <p:tag name="DISPLAYNAME" val="True"/>
  <p:tag name="GRIDFONTSIZE" val="12"/>
  <p:tag name="INCLUDEPPT" val="True"/>
  <p:tag name="AUTOADJUSTPARTRANGE" val="True"/>
  <p:tag name="PRRESPONSE2" val="9"/>
  <p:tag name="PRRESPONSE8" val="3"/>
  <p:tag name="POWERPOINTVERSION" val="14.0"/>
  <p:tag name="RESPCOUNTERFORMAT" val="0"/>
  <p:tag name="AUTOADVANCE" val="False"/>
  <p:tag name="SKIPREMAININGRACESLIDES" val="True"/>
  <p:tag name="CUSTOMCELLBACKCOLOR1" val="-657956"/>
  <p:tag name="GRIDROTATIONINTERVAL" val="2"/>
  <p:tag name="MULTIRESPDIVISOR" val="1"/>
  <p:tag name="ADVANCEDSETTINGSVIEW" val="False"/>
  <p:tag name="PRRESPONSE4" val="7"/>
  <p:tag name="TPVERSION" val="2008"/>
  <p:tag name="RESPTABLESTYLE" val="-1"/>
  <p:tag name="RACERSMAXDISPLAYED" val="5"/>
  <p:tag name="DEFAULTNUMTEAMS" val="5"/>
  <p:tag name="GRIDSIZE" val="{Width=800, Height=600}"/>
  <p:tag name="REALTIMEBACKUP" val="False"/>
  <p:tag name="PRRESPONSE3" val="8"/>
  <p:tag name="SAVECSVWITHSESSION" val="False"/>
  <p:tag name="BACKUPMAINTENANCE" val="7"/>
  <p:tag name="BUBBLEVALUEFORMAT" val="0.0"/>
  <p:tag name="CHARTCOLORS" val="0"/>
  <p:tag name="FIBNUMRESULTS" val="5"/>
  <p:tag name="ALWAYSOPENPOLL" val="False"/>
  <p:tag name="ROTATIONINTERVAL" val="2"/>
  <p:tag name="USESCHEMECOLORS" val="True"/>
  <p:tag name="REALTIMEBACKUPPATH" val="(None)"/>
  <p:tag name="BULLETTYPE" val="3"/>
  <p:tag name="BUBBLENAMEVISIBLE" val="True"/>
  <p:tag name="ALLOWUSERFEEDBACK" val="True"/>
  <p:tag name="ANSWERNOWSTYLE" val="-1"/>
  <p:tag name="GRIDOPACITY" val="90"/>
  <p:tag name="PRRESPONSE10" val="1"/>
  <p:tag name="CHARTLABELS" val="1"/>
  <p:tag name="RACEANIMATIONSPEED" val="3"/>
  <p:tag name="NUMRESPONSES" val="1"/>
  <p:tag name="CUSTOMCELLBACKCOLOR4" val="-8355712"/>
  <p:tag name="PRRESPONSE7" val="4"/>
  <p:tag name="FIBINCLUDEOTHER" val="True"/>
  <p:tag name="DELIMITERS" val="3.1"/>
  <p:tag name="TPFULLVERSION" val="4.5.1.22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5326</TotalTime>
  <Words>287</Words>
  <Application>Microsoft Office PowerPoint</Application>
  <PresentationFormat>On-screen Show (4:3)</PresentationFormat>
  <Paragraphs>29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Equation</vt:lpstr>
      <vt:lpstr> Algebra II    </vt:lpstr>
      <vt:lpstr>Algebra II Chapter 2 Study Team Strategy Hot Seat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Find f(-x) &amp; -f(x) then state if the function is odd/ even / neither.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Brianne Erb</dc:creator>
  <cp:lastModifiedBy>Teresa Prince</cp:lastModifiedBy>
  <cp:revision>26</cp:revision>
  <cp:lastPrinted>2016-01-26T15:22:42Z</cp:lastPrinted>
  <dcterms:created xsi:type="dcterms:W3CDTF">2015-03-11T18:17:17Z</dcterms:created>
  <dcterms:modified xsi:type="dcterms:W3CDTF">2016-02-01T14:00:30Z</dcterms:modified>
</cp:coreProperties>
</file>